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ire.cdmx.gob.mx/descargas/noticias/que-es-ozono/que-es-ozono.pdf" TargetMode="External"/><Relationship Id="rId2" Type="http://schemas.openxmlformats.org/officeDocument/2006/relationships/hyperlink" Target="https://espanol.epa.gov/cai/monoxido-de-carbono" TargetMode="External"/><Relationship Id="rId1" Type="http://schemas.openxmlformats.org/officeDocument/2006/relationships/hyperlink" Target="https://espanol.epa.gov/la-energia-y-el-medioambiente/emisiones-de-dioxido-de-carbono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ire.cdmx.gob.mx/descargas/noticias/que-es-ozono/que-es-ozono.pdf" TargetMode="External"/><Relationship Id="rId2" Type="http://schemas.openxmlformats.org/officeDocument/2006/relationships/hyperlink" Target="https://espanol.epa.gov/cai/monoxido-de-carbono" TargetMode="External"/><Relationship Id="rId1" Type="http://schemas.openxmlformats.org/officeDocument/2006/relationships/hyperlink" Target="https://espanol.epa.gov/la-energia-y-el-medioambiente/emisiones-de-dioxido-de-carbono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BBDD69-1D36-49B7-BB7A-062D93820317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D679450-03FE-4B9C-8F54-E8873B98E646}">
      <dgm:prSet/>
      <dgm:spPr/>
      <dgm:t>
        <a:bodyPr/>
        <a:lstStyle/>
        <a:p>
          <a:r>
            <a:rPr lang="es-MX" baseline="0">
              <a:hlinkClick xmlns:r="http://schemas.openxmlformats.org/officeDocument/2006/relationships" r:id="rId1"/>
            </a:rPr>
            <a:t>https://espanol.epa.gov/la-energia-y-el-medioambiente/emisiones-de-dioxido-de-carbono#:~:text=El%20di%C3%B3xido%20de%20carbono%20(CO,UU</a:t>
          </a:r>
          <a:r>
            <a:rPr lang="es-MX" baseline="0"/>
            <a:t>.</a:t>
          </a:r>
          <a:endParaRPr lang="en-US"/>
        </a:p>
      </dgm:t>
    </dgm:pt>
    <dgm:pt modelId="{ED614434-A7B4-4409-A8BD-68AD7697201F}" type="parTrans" cxnId="{9B8F8036-DA23-4283-8C2F-34B02B3E061A}">
      <dgm:prSet/>
      <dgm:spPr/>
      <dgm:t>
        <a:bodyPr/>
        <a:lstStyle/>
        <a:p>
          <a:endParaRPr lang="en-US"/>
        </a:p>
      </dgm:t>
    </dgm:pt>
    <dgm:pt modelId="{417CE81F-D17B-4F05-B29D-BC0F3AF46627}" type="sibTrans" cxnId="{9B8F8036-DA23-4283-8C2F-34B02B3E061A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FF6B9172-AF85-402C-9A26-5E4BD266ED27}">
      <dgm:prSet/>
      <dgm:spPr/>
      <dgm:t>
        <a:bodyPr/>
        <a:lstStyle/>
        <a:p>
          <a:r>
            <a:rPr lang="es-MX" baseline="0">
              <a:hlinkClick xmlns:r="http://schemas.openxmlformats.org/officeDocument/2006/relationships" r:id="rId2"/>
            </a:rPr>
            <a:t>https://espanol.epa.gov/cai/monoxido-de-carbono#:~:text=El%20CO%20es%20un%20gas,%2C%20queroseno%2C%20madera%20o%20carb%C3%B3n</a:t>
          </a:r>
          <a:endParaRPr lang="en-US"/>
        </a:p>
      </dgm:t>
    </dgm:pt>
    <dgm:pt modelId="{E68EB02B-A435-4D55-B882-5E091643D693}" type="parTrans" cxnId="{48E88DEA-F017-4E7A-8C1B-28447310DF36}">
      <dgm:prSet/>
      <dgm:spPr/>
      <dgm:t>
        <a:bodyPr/>
        <a:lstStyle/>
        <a:p>
          <a:endParaRPr lang="en-US"/>
        </a:p>
      </dgm:t>
    </dgm:pt>
    <dgm:pt modelId="{4658609D-96C9-4D05-8E0E-D7EA62CD6E17}" type="sibTrans" cxnId="{48E88DEA-F017-4E7A-8C1B-28447310DF36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5C0C8E11-14C4-46B7-8AE8-4A2D722620B9}">
      <dgm:prSet/>
      <dgm:spPr/>
      <dgm:t>
        <a:bodyPr/>
        <a:lstStyle/>
        <a:p>
          <a:r>
            <a:rPr lang="es-MX" baseline="0">
              <a:hlinkClick xmlns:r="http://schemas.openxmlformats.org/officeDocument/2006/relationships" r:id="rId3"/>
            </a:rPr>
            <a:t>http://www.aire.cdmx.gob.mx/descargas/noticias/que-es-ozono/que-es-ozono.pdf</a:t>
          </a:r>
          <a:endParaRPr lang="en-US"/>
        </a:p>
      </dgm:t>
    </dgm:pt>
    <dgm:pt modelId="{1A520B29-DF3C-4125-95C2-40ABB9E75615}" type="parTrans" cxnId="{392B2207-B206-43C2-89F5-196579A44F2D}">
      <dgm:prSet/>
      <dgm:spPr/>
      <dgm:t>
        <a:bodyPr/>
        <a:lstStyle/>
        <a:p>
          <a:endParaRPr lang="en-US"/>
        </a:p>
      </dgm:t>
    </dgm:pt>
    <dgm:pt modelId="{50C05DDC-909A-4EC2-A7A8-27C637E4C08C}" type="sibTrans" cxnId="{392B2207-B206-43C2-89F5-196579A44F2D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34136C32-62C2-4458-BCEB-63919DB40B4A}">
      <dgm:prSet/>
      <dgm:spPr/>
      <dgm:t>
        <a:bodyPr/>
        <a:lstStyle/>
        <a:p>
          <a:r>
            <a:rPr lang="es-MX" baseline="0"/>
            <a:t>https://www.saludgeoambiental.org/dioxido-azufre-so2</a:t>
          </a:r>
          <a:endParaRPr lang="en-US"/>
        </a:p>
      </dgm:t>
    </dgm:pt>
    <dgm:pt modelId="{0F2F452C-53A3-473D-B8B3-8E82A4DD0A98}" type="parTrans" cxnId="{E58D6E10-76A3-4A45-BE30-40D67AC68B28}">
      <dgm:prSet/>
      <dgm:spPr/>
      <dgm:t>
        <a:bodyPr/>
        <a:lstStyle/>
        <a:p>
          <a:endParaRPr lang="en-US"/>
        </a:p>
      </dgm:t>
    </dgm:pt>
    <dgm:pt modelId="{A4E6B22B-A382-4C51-9ACD-DFFD2B4FD943}" type="sibTrans" cxnId="{E58D6E10-76A3-4A45-BE30-40D67AC68B28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D549BAFD-7FCA-4AFA-AAEC-99D7435284DB}" type="pres">
      <dgm:prSet presAssocID="{51BBDD69-1D36-49B7-BB7A-062D93820317}" presName="Name0" presStyleCnt="0">
        <dgm:presLayoutVars>
          <dgm:animLvl val="lvl"/>
          <dgm:resizeHandles val="exact"/>
        </dgm:presLayoutVars>
      </dgm:prSet>
      <dgm:spPr/>
    </dgm:pt>
    <dgm:pt modelId="{ADEE6916-38F1-4BA2-BC75-597463DB144C}" type="pres">
      <dgm:prSet presAssocID="{6D679450-03FE-4B9C-8F54-E8873B98E646}" presName="compositeNode" presStyleCnt="0">
        <dgm:presLayoutVars>
          <dgm:bulletEnabled val="1"/>
        </dgm:presLayoutVars>
      </dgm:prSet>
      <dgm:spPr/>
    </dgm:pt>
    <dgm:pt modelId="{4EB87CAE-BBBA-48A6-BF32-EAEDE22112F0}" type="pres">
      <dgm:prSet presAssocID="{6D679450-03FE-4B9C-8F54-E8873B98E646}" presName="bgRect" presStyleLbl="alignNode1" presStyleIdx="0" presStyleCnt="4"/>
      <dgm:spPr/>
    </dgm:pt>
    <dgm:pt modelId="{5392C576-5D6D-454D-8057-B4F2A040F7C9}" type="pres">
      <dgm:prSet presAssocID="{417CE81F-D17B-4F05-B29D-BC0F3AF46627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1DCEB8AA-005E-4570-ACF7-54DBAEAE460D}" type="pres">
      <dgm:prSet presAssocID="{6D679450-03FE-4B9C-8F54-E8873B98E646}" presName="nodeRect" presStyleLbl="alignNode1" presStyleIdx="0" presStyleCnt="4">
        <dgm:presLayoutVars>
          <dgm:bulletEnabled val="1"/>
        </dgm:presLayoutVars>
      </dgm:prSet>
      <dgm:spPr/>
    </dgm:pt>
    <dgm:pt modelId="{C78032F0-04CA-4A27-ABFF-9FD1106A8979}" type="pres">
      <dgm:prSet presAssocID="{417CE81F-D17B-4F05-B29D-BC0F3AF46627}" presName="sibTrans" presStyleCnt="0"/>
      <dgm:spPr/>
    </dgm:pt>
    <dgm:pt modelId="{22D90E41-B1A1-45CE-BC82-F78902B49FCA}" type="pres">
      <dgm:prSet presAssocID="{FF6B9172-AF85-402C-9A26-5E4BD266ED27}" presName="compositeNode" presStyleCnt="0">
        <dgm:presLayoutVars>
          <dgm:bulletEnabled val="1"/>
        </dgm:presLayoutVars>
      </dgm:prSet>
      <dgm:spPr/>
    </dgm:pt>
    <dgm:pt modelId="{CDB788B0-8A90-48CE-8434-440E24B72D09}" type="pres">
      <dgm:prSet presAssocID="{FF6B9172-AF85-402C-9A26-5E4BD266ED27}" presName="bgRect" presStyleLbl="alignNode1" presStyleIdx="1" presStyleCnt="4"/>
      <dgm:spPr/>
    </dgm:pt>
    <dgm:pt modelId="{23B15F92-3479-4007-BE79-85D856FD7587}" type="pres">
      <dgm:prSet presAssocID="{4658609D-96C9-4D05-8E0E-D7EA62CD6E17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B6A56051-B63C-4CA6-9A83-B9C74440E3BE}" type="pres">
      <dgm:prSet presAssocID="{FF6B9172-AF85-402C-9A26-5E4BD266ED27}" presName="nodeRect" presStyleLbl="alignNode1" presStyleIdx="1" presStyleCnt="4">
        <dgm:presLayoutVars>
          <dgm:bulletEnabled val="1"/>
        </dgm:presLayoutVars>
      </dgm:prSet>
      <dgm:spPr/>
    </dgm:pt>
    <dgm:pt modelId="{3EF43572-193A-4907-91F7-A8123A42C4E9}" type="pres">
      <dgm:prSet presAssocID="{4658609D-96C9-4D05-8E0E-D7EA62CD6E17}" presName="sibTrans" presStyleCnt="0"/>
      <dgm:spPr/>
    </dgm:pt>
    <dgm:pt modelId="{34CD3C85-3C79-4C11-A7A3-12A18558169D}" type="pres">
      <dgm:prSet presAssocID="{5C0C8E11-14C4-46B7-8AE8-4A2D722620B9}" presName="compositeNode" presStyleCnt="0">
        <dgm:presLayoutVars>
          <dgm:bulletEnabled val="1"/>
        </dgm:presLayoutVars>
      </dgm:prSet>
      <dgm:spPr/>
    </dgm:pt>
    <dgm:pt modelId="{974E05C2-C5A6-46F2-8602-18F4771B3A54}" type="pres">
      <dgm:prSet presAssocID="{5C0C8E11-14C4-46B7-8AE8-4A2D722620B9}" presName="bgRect" presStyleLbl="alignNode1" presStyleIdx="2" presStyleCnt="4"/>
      <dgm:spPr/>
    </dgm:pt>
    <dgm:pt modelId="{8E8CCC5B-4732-494F-885F-9F87EE14FF0E}" type="pres">
      <dgm:prSet presAssocID="{50C05DDC-909A-4EC2-A7A8-27C637E4C08C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5968AE03-06CF-4A7D-B11D-337D1DE9397D}" type="pres">
      <dgm:prSet presAssocID="{5C0C8E11-14C4-46B7-8AE8-4A2D722620B9}" presName="nodeRect" presStyleLbl="alignNode1" presStyleIdx="2" presStyleCnt="4">
        <dgm:presLayoutVars>
          <dgm:bulletEnabled val="1"/>
        </dgm:presLayoutVars>
      </dgm:prSet>
      <dgm:spPr/>
    </dgm:pt>
    <dgm:pt modelId="{E93BA002-9875-49C0-957D-A7477820B1FF}" type="pres">
      <dgm:prSet presAssocID="{50C05DDC-909A-4EC2-A7A8-27C637E4C08C}" presName="sibTrans" presStyleCnt="0"/>
      <dgm:spPr/>
    </dgm:pt>
    <dgm:pt modelId="{D238018A-975A-4F66-8758-70BC2A778A41}" type="pres">
      <dgm:prSet presAssocID="{34136C32-62C2-4458-BCEB-63919DB40B4A}" presName="compositeNode" presStyleCnt="0">
        <dgm:presLayoutVars>
          <dgm:bulletEnabled val="1"/>
        </dgm:presLayoutVars>
      </dgm:prSet>
      <dgm:spPr/>
    </dgm:pt>
    <dgm:pt modelId="{2AEF1BFC-8FFD-438D-9259-DBAED72F1CF7}" type="pres">
      <dgm:prSet presAssocID="{34136C32-62C2-4458-BCEB-63919DB40B4A}" presName="bgRect" presStyleLbl="alignNode1" presStyleIdx="3" presStyleCnt="4"/>
      <dgm:spPr/>
    </dgm:pt>
    <dgm:pt modelId="{08CE1F78-AD1A-4298-8E20-6CD4AABE7DC8}" type="pres">
      <dgm:prSet presAssocID="{A4E6B22B-A382-4C51-9ACD-DFFD2B4FD943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B91F42D0-966A-4AF6-9766-4874E27388C0}" type="pres">
      <dgm:prSet presAssocID="{34136C32-62C2-4458-BCEB-63919DB40B4A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392B2207-B206-43C2-89F5-196579A44F2D}" srcId="{51BBDD69-1D36-49B7-BB7A-062D93820317}" destId="{5C0C8E11-14C4-46B7-8AE8-4A2D722620B9}" srcOrd="2" destOrd="0" parTransId="{1A520B29-DF3C-4125-95C2-40ABB9E75615}" sibTransId="{50C05DDC-909A-4EC2-A7A8-27C637E4C08C}"/>
    <dgm:cxn modelId="{745A5008-7A1C-404A-A9DB-883A25763B26}" type="presOf" srcId="{6D679450-03FE-4B9C-8F54-E8873B98E646}" destId="{4EB87CAE-BBBA-48A6-BF32-EAEDE22112F0}" srcOrd="0" destOrd="0" presId="urn:microsoft.com/office/officeart/2016/7/layout/LinearBlockProcessNumbered"/>
    <dgm:cxn modelId="{E58D6E10-76A3-4A45-BE30-40D67AC68B28}" srcId="{51BBDD69-1D36-49B7-BB7A-062D93820317}" destId="{34136C32-62C2-4458-BCEB-63919DB40B4A}" srcOrd="3" destOrd="0" parTransId="{0F2F452C-53A3-473D-B8B3-8E82A4DD0A98}" sibTransId="{A4E6B22B-A382-4C51-9ACD-DFFD2B4FD943}"/>
    <dgm:cxn modelId="{C084C216-714C-4079-A42C-111E1DBA7A99}" type="presOf" srcId="{FF6B9172-AF85-402C-9A26-5E4BD266ED27}" destId="{B6A56051-B63C-4CA6-9A83-B9C74440E3BE}" srcOrd="1" destOrd="0" presId="urn:microsoft.com/office/officeart/2016/7/layout/LinearBlockProcessNumbered"/>
    <dgm:cxn modelId="{EBF4231B-EBA4-48F4-A7B2-411E6A873899}" type="presOf" srcId="{50C05DDC-909A-4EC2-A7A8-27C637E4C08C}" destId="{8E8CCC5B-4732-494F-885F-9F87EE14FF0E}" srcOrd="0" destOrd="0" presId="urn:microsoft.com/office/officeart/2016/7/layout/LinearBlockProcessNumbered"/>
    <dgm:cxn modelId="{9B8F8036-DA23-4283-8C2F-34B02B3E061A}" srcId="{51BBDD69-1D36-49B7-BB7A-062D93820317}" destId="{6D679450-03FE-4B9C-8F54-E8873B98E646}" srcOrd="0" destOrd="0" parTransId="{ED614434-A7B4-4409-A8BD-68AD7697201F}" sibTransId="{417CE81F-D17B-4F05-B29D-BC0F3AF46627}"/>
    <dgm:cxn modelId="{D3C81D6B-9ADA-4FA5-A7A1-5952E69CFEF9}" type="presOf" srcId="{34136C32-62C2-4458-BCEB-63919DB40B4A}" destId="{2AEF1BFC-8FFD-438D-9259-DBAED72F1CF7}" srcOrd="0" destOrd="0" presId="urn:microsoft.com/office/officeart/2016/7/layout/LinearBlockProcessNumbered"/>
    <dgm:cxn modelId="{1C9EB07B-07EA-466F-BCCA-6E3BE143163D}" type="presOf" srcId="{5C0C8E11-14C4-46B7-8AE8-4A2D722620B9}" destId="{5968AE03-06CF-4A7D-B11D-337D1DE9397D}" srcOrd="1" destOrd="0" presId="urn:microsoft.com/office/officeart/2016/7/layout/LinearBlockProcessNumbered"/>
    <dgm:cxn modelId="{19C724B0-0000-417F-B4E5-7B687B7DD458}" type="presOf" srcId="{A4E6B22B-A382-4C51-9ACD-DFFD2B4FD943}" destId="{08CE1F78-AD1A-4298-8E20-6CD4AABE7DC8}" srcOrd="0" destOrd="0" presId="urn:microsoft.com/office/officeart/2016/7/layout/LinearBlockProcessNumbered"/>
    <dgm:cxn modelId="{995C91C4-54FA-4A1F-9D85-B2317D9F4CB2}" type="presOf" srcId="{FF6B9172-AF85-402C-9A26-5E4BD266ED27}" destId="{CDB788B0-8A90-48CE-8434-440E24B72D09}" srcOrd="0" destOrd="0" presId="urn:microsoft.com/office/officeart/2016/7/layout/LinearBlockProcessNumbered"/>
    <dgm:cxn modelId="{6B9070C9-9EFA-4C92-92E2-B0307FD75293}" type="presOf" srcId="{5C0C8E11-14C4-46B7-8AE8-4A2D722620B9}" destId="{974E05C2-C5A6-46F2-8602-18F4771B3A54}" srcOrd="0" destOrd="0" presId="urn:microsoft.com/office/officeart/2016/7/layout/LinearBlockProcessNumbered"/>
    <dgm:cxn modelId="{272F46D6-7831-441C-B220-DEEC756698E2}" type="presOf" srcId="{4658609D-96C9-4D05-8E0E-D7EA62CD6E17}" destId="{23B15F92-3479-4007-BE79-85D856FD7587}" srcOrd="0" destOrd="0" presId="urn:microsoft.com/office/officeart/2016/7/layout/LinearBlockProcessNumbered"/>
    <dgm:cxn modelId="{019722DA-2466-4528-8253-CFE9CF85D9DE}" type="presOf" srcId="{6D679450-03FE-4B9C-8F54-E8873B98E646}" destId="{1DCEB8AA-005E-4570-ACF7-54DBAEAE460D}" srcOrd="1" destOrd="0" presId="urn:microsoft.com/office/officeart/2016/7/layout/LinearBlockProcessNumbered"/>
    <dgm:cxn modelId="{81E553DE-A1FC-475F-9090-AB2A4F6915E8}" type="presOf" srcId="{417CE81F-D17B-4F05-B29D-BC0F3AF46627}" destId="{5392C576-5D6D-454D-8057-B4F2A040F7C9}" srcOrd="0" destOrd="0" presId="urn:microsoft.com/office/officeart/2016/7/layout/LinearBlockProcessNumbered"/>
    <dgm:cxn modelId="{E138CFE2-4F20-4A70-8C29-00267990E89C}" type="presOf" srcId="{51BBDD69-1D36-49B7-BB7A-062D93820317}" destId="{D549BAFD-7FCA-4AFA-AAEC-99D7435284DB}" srcOrd="0" destOrd="0" presId="urn:microsoft.com/office/officeart/2016/7/layout/LinearBlockProcessNumbered"/>
    <dgm:cxn modelId="{C25220E9-6F2D-4359-B04E-25E367114D17}" type="presOf" srcId="{34136C32-62C2-4458-BCEB-63919DB40B4A}" destId="{B91F42D0-966A-4AF6-9766-4874E27388C0}" srcOrd="1" destOrd="0" presId="urn:microsoft.com/office/officeart/2016/7/layout/LinearBlockProcessNumbered"/>
    <dgm:cxn modelId="{48E88DEA-F017-4E7A-8C1B-28447310DF36}" srcId="{51BBDD69-1D36-49B7-BB7A-062D93820317}" destId="{FF6B9172-AF85-402C-9A26-5E4BD266ED27}" srcOrd="1" destOrd="0" parTransId="{E68EB02B-A435-4D55-B882-5E091643D693}" sibTransId="{4658609D-96C9-4D05-8E0E-D7EA62CD6E17}"/>
    <dgm:cxn modelId="{86384982-8E44-4333-A0A9-58E13F310D02}" type="presParOf" srcId="{D549BAFD-7FCA-4AFA-AAEC-99D7435284DB}" destId="{ADEE6916-38F1-4BA2-BC75-597463DB144C}" srcOrd="0" destOrd="0" presId="urn:microsoft.com/office/officeart/2016/7/layout/LinearBlockProcessNumbered"/>
    <dgm:cxn modelId="{96FA5BC9-7772-4C90-8C67-4B7C74E085AC}" type="presParOf" srcId="{ADEE6916-38F1-4BA2-BC75-597463DB144C}" destId="{4EB87CAE-BBBA-48A6-BF32-EAEDE22112F0}" srcOrd="0" destOrd="0" presId="urn:microsoft.com/office/officeart/2016/7/layout/LinearBlockProcessNumbered"/>
    <dgm:cxn modelId="{26A359B1-976B-4074-96E3-AF7B018667C3}" type="presParOf" srcId="{ADEE6916-38F1-4BA2-BC75-597463DB144C}" destId="{5392C576-5D6D-454D-8057-B4F2A040F7C9}" srcOrd="1" destOrd="0" presId="urn:microsoft.com/office/officeart/2016/7/layout/LinearBlockProcessNumbered"/>
    <dgm:cxn modelId="{571D8E03-AC1B-436E-A7A1-ADCD3F2D2F7E}" type="presParOf" srcId="{ADEE6916-38F1-4BA2-BC75-597463DB144C}" destId="{1DCEB8AA-005E-4570-ACF7-54DBAEAE460D}" srcOrd="2" destOrd="0" presId="urn:microsoft.com/office/officeart/2016/7/layout/LinearBlockProcessNumbered"/>
    <dgm:cxn modelId="{F2ECD78F-342C-4B0D-BB1E-AC25116AD604}" type="presParOf" srcId="{D549BAFD-7FCA-4AFA-AAEC-99D7435284DB}" destId="{C78032F0-04CA-4A27-ABFF-9FD1106A8979}" srcOrd="1" destOrd="0" presId="urn:microsoft.com/office/officeart/2016/7/layout/LinearBlockProcessNumbered"/>
    <dgm:cxn modelId="{D4911997-2824-46C5-A1F4-07F2C84E1DA0}" type="presParOf" srcId="{D549BAFD-7FCA-4AFA-AAEC-99D7435284DB}" destId="{22D90E41-B1A1-45CE-BC82-F78902B49FCA}" srcOrd="2" destOrd="0" presId="urn:microsoft.com/office/officeart/2016/7/layout/LinearBlockProcessNumbered"/>
    <dgm:cxn modelId="{9FFA8BD9-E6C3-40BC-A1E1-773BE6A2721A}" type="presParOf" srcId="{22D90E41-B1A1-45CE-BC82-F78902B49FCA}" destId="{CDB788B0-8A90-48CE-8434-440E24B72D09}" srcOrd="0" destOrd="0" presId="urn:microsoft.com/office/officeart/2016/7/layout/LinearBlockProcessNumbered"/>
    <dgm:cxn modelId="{13D8CB0A-F923-4DC9-B652-58F7AD146E64}" type="presParOf" srcId="{22D90E41-B1A1-45CE-BC82-F78902B49FCA}" destId="{23B15F92-3479-4007-BE79-85D856FD7587}" srcOrd="1" destOrd="0" presId="urn:microsoft.com/office/officeart/2016/7/layout/LinearBlockProcessNumbered"/>
    <dgm:cxn modelId="{3450A2D0-0C3C-4FCB-8535-E2AE7A13EB82}" type="presParOf" srcId="{22D90E41-B1A1-45CE-BC82-F78902B49FCA}" destId="{B6A56051-B63C-4CA6-9A83-B9C74440E3BE}" srcOrd="2" destOrd="0" presId="urn:microsoft.com/office/officeart/2016/7/layout/LinearBlockProcessNumbered"/>
    <dgm:cxn modelId="{4060491C-9468-424C-B385-EFBD9CB185D8}" type="presParOf" srcId="{D549BAFD-7FCA-4AFA-AAEC-99D7435284DB}" destId="{3EF43572-193A-4907-91F7-A8123A42C4E9}" srcOrd="3" destOrd="0" presId="urn:microsoft.com/office/officeart/2016/7/layout/LinearBlockProcessNumbered"/>
    <dgm:cxn modelId="{E9B09BDE-3274-457D-80AF-B85E5B9351F3}" type="presParOf" srcId="{D549BAFD-7FCA-4AFA-AAEC-99D7435284DB}" destId="{34CD3C85-3C79-4C11-A7A3-12A18558169D}" srcOrd="4" destOrd="0" presId="urn:microsoft.com/office/officeart/2016/7/layout/LinearBlockProcessNumbered"/>
    <dgm:cxn modelId="{B25E0BA2-AAC1-47D2-A0A9-135B0AD0705B}" type="presParOf" srcId="{34CD3C85-3C79-4C11-A7A3-12A18558169D}" destId="{974E05C2-C5A6-46F2-8602-18F4771B3A54}" srcOrd="0" destOrd="0" presId="urn:microsoft.com/office/officeart/2016/7/layout/LinearBlockProcessNumbered"/>
    <dgm:cxn modelId="{6EB8AE7C-0FA0-4320-969E-BE72799B99C5}" type="presParOf" srcId="{34CD3C85-3C79-4C11-A7A3-12A18558169D}" destId="{8E8CCC5B-4732-494F-885F-9F87EE14FF0E}" srcOrd="1" destOrd="0" presId="urn:microsoft.com/office/officeart/2016/7/layout/LinearBlockProcessNumbered"/>
    <dgm:cxn modelId="{EF0C5DBB-E7CD-485C-9E37-A55AA4E03586}" type="presParOf" srcId="{34CD3C85-3C79-4C11-A7A3-12A18558169D}" destId="{5968AE03-06CF-4A7D-B11D-337D1DE9397D}" srcOrd="2" destOrd="0" presId="urn:microsoft.com/office/officeart/2016/7/layout/LinearBlockProcessNumbered"/>
    <dgm:cxn modelId="{90E7E85D-255B-43AF-8DCF-6908EBE421F5}" type="presParOf" srcId="{D549BAFD-7FCA-4AFA-AAEC-99D7435284DB}" destId="{E93BA002-9875-49C0-957D-A7477820B1FF}" srcOrd="5" destOrd="0" presId="urn:microsoft.com/office/officeart/2016/7/layout/LinearBlockProcessNumbered"/>
    <dgm:cxn modelId="{4DC7B049-2B69-4C5D-9442-3E8C8A03A43C}" type="presParOf" srcId="{D549BAFD-7FCA-4AFA-AAEC-99D7435284DB}" destId="{D238018A-975A-4F66-8758-70BC2A778A41}" srcOrd="6" destOrd="0" presId="urn:microsoft.com/office/officeart/2016/7/layout/LinearBlockProcessNumbered"/>
    <dgm:cxn modelId="{C7D41300-70DD-4329-9FA3-B491D2542142}" type="presParOf" srcId="{D238018A-975A-4F66-8758-70BC2A778A41}" destId="{2AEF1BFC-8FFD-438D-9259-DBAED72F1CF7}" srcOrd="0" destOrd="0" presId="urn:microsoft.com/office/officeart/2016/7/layout/LinearBlockProcessNumbered"/>
    <dgm:cxn modelId="{F9B44A85-DD7E-437B-AC24-88AEB37E12D1}" type="presParOf" srcId="{D238018A-975A-4F66-8758-70BC2A778A41}" destId="{08CE1F78-AD1A-4298-8E20-6CD4AABE7DC8}" srcOrd="1" destOrd="0" presId="urn:microsoft.com/office/officeart/2016/7/layout/LinearBlockProcessNumbered"/>
    <dgm:cxn modelId="{CE25ADF5-224A-44EF-AC3D-0CF66DCE7B3C}" type="presParOf" srcId="{D238018A-975A-4F66-8758-70BC2A778A41}" destId="{B91F42D0-966A-4AF6-9766-4874E27388C0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B87CAE-BBBA-48A6-BF32-EAEDE22112F0}">
      <dsp:nvSpPr>
        <dsp:cNvPr id="0" name=""/>
        <dsp:cNvSpPr/>
      </dsp:nvSpPr>
      <dsp:spPr>
        <a:xfrm>
          <a:off x="216" y="319028"/>
          <a:ext cx="2618149" cy="314177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615" tIns="0" rIns="258615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kern="1200" baseline="0">
              <a:hlinkClick xmlns:r="http://schemas.openxmlformats.org/officeDocument/2006/relationships" r:id="rId1"/>
            </a:rPr>
            <a:t>https://espanol.epa.gov/la-energia-y-el-medioambiente/emisiones-de-dioxido-de-carbono#:~:text=El%20di%C3%B3xido%20de%20carbono%20(CO,UU</a:t>
          </a:r>
          <a:r>
            <a:rPr lang="es-MX" sz="1100" kern="1200" baseline="0"/>
            <a:t>.</a:t>
          </a:r>
          <a:endParaRPr lang="en-US" sz="1100" kern="1200"/>
        </a:p>
      </dsp:txBody>
      <dsp:txXfrm>
        <a:off x="216" y="1575740"/>
        <a:ext cx="2618149" cy="1885067"/>
      </dsp:txXfrm>
    </dsp:sp>
    <dsp:sp modelId="{5392C576-5D6D-454D-8057-B4F2A040F7C9}">
      <dsp:nvSpPr>
        <dsp:cNvPr id="0" name=""/>
        <dsp:cNvSpPr/>
      </dsp:nvSpPr>
      <dsp:spPr>
        <a:xfrm>
          <a:off x="216" y="319028"/>
          <a:ext cx="2618149" cy="125671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615" tIns="165100" rIns="258615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216" y="319028"/>
        <a:ext cx="2618149" cy="1256711"/>
      </dsp:txXfrm>
    </dsp:sp>
    <dsp:sp modelId="{CDB788B0-8A90-48CE-8434-440E24B72D09}">
      <dsp:nvSpPr>
        <dsp:cNvPr id="0" name=""/>
        <dsp:cNvSpPr/>
      </dsp:nvSpPr>
      <dsp:spPr>
        <a:xfrm>
          <a:off x="2827818" y="319028"/>
          <a:ext cx="2618149" cy="314177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615" tIns="0" rIns="258615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kern="1200" baseline="0">
              <a:hlinkClick xmlns:r="http://schemas.openxmlformats.org/officeDocument/2006/relationships" r:id="rId2"/>
            </a:rPr>
            <a:t>https://espanol.epa.gov/cai/monoxido-de-carbono#:~:text=El%20CO%20es%20un%20gas,%2C%20queroseno%2C%20madera%20o%20carb%C3%B3n</a:t>
          </a:r>
          <a:endParaRPr lang="en-US" sz="1100" kern="1200"/>
        </a:p>
      </dsp:txBody>
      <dsp:txXfrm>
        <a:off x="2827818" y="1575740"/>
        <a:ext cx="2618149" cy="1885067"/>
      </dsp:txXfrm>
    </dsp:sp>
    <dsp:sp modelId="{23B15F92-3479-4007-BE79-85D856FD7587}">
      <dsp:nvSpPr>
        <dsp:cNvPr id="0" name=""/>
        <dsp:cNvSpPr/>
      </dsp:nvSpPr>
      <dsp:spPr>
        <a:xfrm>
          <a:off x="2827818" y="319028"/>
          <a:ext cx="2618149" cy="125671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615" tIns="165100" rIns="258615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2827818" y="319028"/>
        <a:ext cx="2618149" cy="1256711"/>
      </dsp:txXfrm>
    </dsp:sp>
    <dsp:sp modelId="{974E05C2-C5A6-46F2-8602-18F4771B3A54}">
      <dsp:nvSpPr>
        <dsp:cNvPr id="0" name=""/>
        <dsp:cNvSpPr/>
      </dsp:nvSpPr>
      <dsp:spPr>
        <a:xfrm>
          <a:off x="5655419" y="319028"/>
          <a:ext cx="2618149" cy="314177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615" tIns="0" rIns="258615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kern="1200" baseline="0">
              <a:hlinkClick xmlns:r="http://schemas.openxmlformats.org/officeDocument/2006/relationships" r:id="rId3"/>
            </a:rPr>
            <a:t>http://www.aire.cdmx.gob.mx/descargas/noticias/que-es-ozono/que-es-ozono.pdf</a:t>
          </a:r>
          <a:endParaRPr lang="en-US" sz="1100" kern="1200"/>
        </a:p>
      </dsp:txBody>
      <dsp:txXfrm>
        <a:off x="5655419" y="1575740"/>
        <a:ext cx="2618149" cy="1885067"/>
      </dsp:txXfrm>
    </dsp:sp>
    <dsp:sp modelId="{8E8CCC5B-4732-494F-885F-9F87EE14FF0E}">
      <dsp:nvSpPr>
        <dsp:cNvPr id="0" name=""/>
        <dsp:cNvSpPr/>
      </dsp:nvSpPr>
      <dsp:spPr>
        <a:xfrm>
          <a:off x="5655419" y="319028"/>
          <a:ext cx="2618149" cy="125671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615" tIns="165100" rIns="258615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5655419" y="319028"/>
        <a:ext cx="2618149" cy="1256711"/>
      </dsp:txXfrm>
    </dsp:sp>
    <dsp:sp modelId="{2AEF1BFC-8FFD-438D-9259-DBAED72F1CF7}">
      <dsp:nvSpPr>
        <dsp:cNvPr id="0" name=""/>
        <dsp:cNvSpPr/>
      </dsp:nvSpPr>
      <dsp:spPr>
        <a:xfrm>
          <a:off x="8483021" y="319028"/>
          <a:ext cx="2618149" cy="314177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615" tIns="0" rIns="258615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kern="1200" baseline="0"/>
            <a:t>https://www.saludgeoambiental.org/dioxido-azufre-so2</a:t>
          </a:r>
          <a:endParaRPr lang="en-US" sz="1100" kern="1200"/>
        </a:p>
      </dsp:txBody>
      <dsp:txXfrm>
        <a:off x="8483021" y="1575740"/>
        <a:ext cx="2618149" cy="1885067"/>
      </dsp:txXfrm>
    </dsp:sp>
    <dsp:sp modelId="{08CE1F78-AD1A-4298-8E20-6CD4AABE7DC8}">
      <dsp:nvSpPr>
        <dsp:cNvPr id="0" name=""/>
        <dsp:cNvSpPr/>
      </dsp:nvSpPr>
      <dsp:spPr>
        <a:xfrm>
          <a:off x="8483021" y="319028"/>
          <a:ext cx="2618149" cy="125671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615" tIns="165100" rIns="258615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04</a:t>
          </a:r>
        </a:p>
      </dsp:txBody>
      <dsp:txXfrm>
        <a:off x="8483021" y="319028"/>
        <a:ext cx="2618149" cy="12567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85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065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876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60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109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33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980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88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33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466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745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6/9/2022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‹Nº›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533664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01" r:id="rId5"/>
    <p:sldLayoutId id="2147483706" r:id="rId6"/>
    <p:sldLayoutId id="2147483702" r:id="rId7"/>
    <p:sldLayoutId id="2147483703" r:id="rId8"/>
    <p:sldLayoutId id="2147483704" r:id="rId9"/>
    <p:sldLayoutId id="2147483705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8">
            <a:extLst>
              <a:ext uri="{FF2B5EF4-FFF2-40B4-BE49-F238E27FC236}">
                <a16:creationId xmlns:a16="http://schemas.microsoft.com/office/drawing/2014/main" id="{9C51935E-4A08-4AE4-8E13-F40CD3C4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10">
            <a:extLst>
              <a:ext uri="{FF2B5EF4-FFF2-40B4-BE49-F238E27FC236}">
                <a16:creationId xmlns:a16="http://schemas.microsoft.com/office/drawing/2014/main" id="{6E2935B3-43F9-4F49-AEEE-A09015DDF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3C3E9F-031F-4D06-B2D1-FBDE7797A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12">
              <a:extLst>
                <a:ext uri="{FF2B5EF4-FFF2-40B4-BE49-F238E27FC236}">
                  <a16:creationId xmlns:a16="http://schemas.microsoft.com/office/drawing/2014/main" id="{AD6B24CB-2D97-4762-B34A-9FE40CECA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2E85C82-5A92-4169-B806-F7A311C1C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36DD679-1C6F-4F84-9CA0-27B1ABCFD7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0EBB60D-86C6-45E0-AB7B-8C952FEBDD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06710FE-8C5F-4C9D-AF9E-1A7CDAE4C6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8556C1B-E283-4483-ACD0-2808A242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575218D-6500-488D-AB87-B8B426C1CC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859891A-F84B-4F49-B829-12D780F427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A4DD948-16D9-47F3-880E-69BF40A2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CED433A-4441-4EF2-A360-2D5C19C7F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A732469-C2D6-E370-11FC-B470FAD2A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0575" y="540000"/>
            <a:ext cx="4500561" cy="4259814"/>
          </a:xfrm>
        </p:spPr>
        <p:txBody>
          <a:bodyPr>
            <a:normAutofit/>
          </a:bodyPr>
          <a:lstStyle/>
          <a:p>
            <a:r>
              <a:rPr lang="es-MX" dirty="0"/>
              <a:t>ACCIÓN POR EL CLIMA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9D49E2D-94B7-2EDA-F43B-E36264C9E4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0575" y="4988476"/>
            <a:ext cx="4500561" cy="1320249"/>
          </a:xfrm>
        </p:spPr>
        <p:txBody>
          <a:bodyPr>
            <a:normAutofit/>
          </a:bodyPr>
          <a:lstStyle/>
          <a:p>
            <a:r>
              <a:rPr lang="es-MX" dirty="0"/>
              <a:t>Bruno molina Zacatenco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14A0AA1-C9DD-452F-AF3C-8231C0CD8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" y="3600"/>
            <a:ext cx="6854400" cy="6854400"/>
            <a:chOff x="0" y="3600"/>
            <a:chExt cx="6854400" cy="68544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81A3F73-01DC-494A-B9CC-582418F95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" y="36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C4A7316-203B-47F8-B448-E54B106DB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" y="199202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DFB6685-5F8D-4A29-9735-BF4667A59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0" name="Picture 3">
            <a:extLst>
              <a:ext uri="{FF2B5EF4-FFF2-40B4-BE49-F238E27FC236}">
                <a16:creationId xmlns:a16="http://schemas.microsoft.com/office/drawing/2014/main" id="{55D00058-8661-8DDB-AF77-5402A0C0F4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-1"/>
            <a:ext cx="685798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</p:spTree>
    <p:extLst>
      <p:ext uri="{BB962C8B-B14F-4D97-AF65-F5344CB8AC3E}">
        <p14:creationId xmlns:p14="http://schemas.microsoft.com/office/powerpoint/2010/main" val="1799084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0B89655-06C8-41C2-A46A-0CA83F8B8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647E4D5-C9B2-4EBE-B61C-8779B538C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30" name="Rectangle 29">
              <a:extLst>
                <a:ext uri="{FF2B5EF4-FFF2-40B4-BE49-F238E27FC236}">
                  <a16:creationId xmlns:a16="http://schemas.microsoft.com/office/drawing/2014/main" id="{8EE79C2C-6A8F-4C04-93F4-E70E4E6EB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1D2E85C-8A74-4D69-9CE3-A4F5585D7A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784F86B-F98F-4225-9238-BB254A94FA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67130A1-17AF-49F5-AE3A-AEB12135EF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37697CF-3192-412A-922F-144889C50F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9238514-DBDA-4E0D-901C-49A58D8E9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06C7DBB-1DE7-41D3-AD80-308DC0149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6FF20D1-2FA9-49A6-BA1A-312C85C449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25C80E8-283A-445C-9242-3D816C339D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F8E2446-B198-461A-A993-2DAA018E7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2B76E018-D3DB-4222-BFF9-ADBDC9A06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3A3E607-29E3-1888-2CE1-E26838CBD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5912725"/>
          </a:xfrm>
        </p:spPr>
        <p:txBody>
          <a:bodyPr anchor="t">
            <a:normAutofit/>
          </a:bodyPr>
          <a:lstStyle/>
          <a:p>
            <a:r>
              <a:rPr lang="es-MX" sz="8800"/>
              <a:t>Dióxido de Carbono (CO2)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44730E-5ABC-80B4-98B3-C701EB65D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5125"/>
            <a:ext cx="6408738" cy="5755222"/>
          </a:xfrm>
        </p:spPr>
        <p:txBody>
          <a:bodyPr anchor="t">
            <a:normAutofit/>
          </a:bodyPr>
          <a:lstStyle/>
          <a:p>
            <a:r>
              <a:rPr lang="es-MX" b="0" i="0" dirty="0">
                <a:effectLst/>
                <a:latin typeface="Source Sans Pro Web"/>
              </a:rPr>
              <a:t>El dióxido de carbono se hace presente de manera natural en la atmósfera como parte del ciclo del carbono de la Tierra</a:t>
            </a:r>
          </a:p>
          <a:p>
            <a:r>
              <a:rPr lang="es-MX" b="0" i="0">
                <a:effectLst/>
                <a:latin typeface="Source Sans Pro Web"/>
              </a:rPr>
              <a:t>El dióxido de carbono (CO</a:t>
            </a:r>
            <a:r>
              <a:rPr lang="es-MX" b="0" i="0" baseline="-25000">
                <a:effectLst/>
                <a:latin typeface="Source Sans Pro Web"/>
              </a:rPr>
              <a:t>2</a:t>
            </a:r>
            <a:r>
              <a:rPr lang="es-MX" b="0" i="0">
                <a:effectLst/>
                <a:latin typeface="Source Sans Pro Web"/>
              </a:rPr>
              <a:t>) es el principal gas de efecto invernadero que se emite a raíz de las actividades del ser humano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64387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7F6730-8F76-4239-8CBA-B914B02A7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8BDB9B-7845-3DCB-0BCE-8B74A826A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2181946"/>
          </a:xfrm>
        </p:spPr>
        <p:txBody>
          <a:bodyPr anchor="t">
            <a:normAutofit/>
          </a:bodyPr>
          <a:lstStyle/>
          <a:p>
            <a:r>
              <a:rPr lang="es-MX" sz="5600"/>
              <a:t>Monóxido de Carbono (CO)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2D77DC-AB6F-7990-9075-D8B34A749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947121"/>
            <a:ext cx="4500562" cy="3361604"/>
          </a:xfrm>
        </p:spPr>
        <p:txBody>
          <a:bodyPr anchor="t">
            <a:normAutofit/>
          </a:bodyPr>
          <a:lstStyle/>
          <a:p>
            <a:pPr>
              <a:lnSpc>
                <a:spcPct val="115000"/>
              </a:lnSpc>
            </a:pPr>
            <a:r>
              <a:rPr lang="es-MX" sz="1500" b="0" i="0" dirty="0">
                <a:effectLst/>
                <a:latin typeface="Source Sans Pro Web"/>
              </a:rPr>
              <a:t>El CO es un gas inodoro e incoloro que puede causar la muerte. Se produce cada vez que se enciende algún combustible como gas natural, gas propano, gasolina, petróleo, queroseno, madera o carbón.</a:t>
            </a:r>
          </a:p>
          <a:p>
            <a:pPr>
              <a:lnSpc>
                <a:spcPct val="115000"/>
              </a:lnSpc>
            </a:pPr>
            <a:r>
              <a:rPr lang="es-MX" sz="1500" b="0" i="0" dirty="0">
                <a:effectLst/>
                <a:latin typeface="Source Sans Pro Web"/>
              </a:rPr>
              <a:t>Cuando la persona inhala el CO, el gas tóxico entra en el torrente sanguíneo e impide que el oxígeno entre al organismo, lo cual puede causar daños en los tejidos y producir la muerte.</a:t>
            </a:r>
            <a:endParaRPr lang="es-MX" sz="15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00A5F84-BD20-4A3E-81BA-9F4444101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F62F19C-23B5-44FC-88CF-01A43087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82D9667-DCFB-45CA-8EDC-7E5E0EE42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E8752FF-502D-43D5-9828-8C4216648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76417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0D050C3-946A-4155-B469-3FE5492E6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D7BFBB-BF60-4EF1-AF1C-731347DB1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0150CBC-E30B-417C-9BB2-CE6BB1A64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76020D6-6ADB-408E-A69F-4EA6F51A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226C8E5-1D99-421D-AB3C-2AF296A15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7669339-D0C4-4CF0-9A76-5BFBCDB798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8B31604-91C4-4CB0-8097-02EE0ADDC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48340F5-A593-469A-98DC-B6D90D3B2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59E3068-3000-4C82-ACA8-367498951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2E1C398-D8F7-4828-9F7F-80D61DAE2B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13B333C-60FD-4260-80E0-190666C9D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DC05F582-AA63-4A8C-915E-66057E4BE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8B23794-DD17-6524-1EA5-AE13463B1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0000"/>
            <a:ext cx="4554821" cy="2186096"/>
          </a:xfrm>
        </p:spPr>
        <p:txBody>
          <a:bodyPr anchor="b">
            <a:normAutofit/>
          </a:bodyPr>
          <a:lstStyle/>
          <a:p>
            <a:r>
              <a:rPr lang="es-MX" dirty="0"/>
              <a:t>Ozono (O3)</a:t>
            </a:r>
          </a:p>
        </p:txBody>
      </p:sp>
      <p:pic>
        <p:nvPicPr>
          <p:cNvPr id="5" name="Picture 4" descr="Fórmulas químicas escritas en papel">
            <a:extLst>
              <a:ext uri="{FF2B5EF4-FFF2-40B4-BE49-F238E27FC236}">
                <a16:creationId xmlns:a16="http://schemas.microsoft.com/office/drawing/2014/main" id="{16891798-3125-83C7-6C7E-6961606EA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43" r="23799"/>
          <a:stretch/>
        </p:blipFill>
        <p:spPr>
          <a:xfrm>
            <a:off x="20" y="10"/>
            <a:ext cx="6444556" cy="6857990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3CD172-1EB7-5F45-EF1B-08BFD5B46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947121"/>
            <a:ext cx="4537073" cy="3361604"/>
          </a:xfrm>
        </p:spPr>
        <p:txBody>
          <a:bodyPr anchor="t">
            <a:normAutofit/>
          </a:bodyPr>
          <a:lstStyle/>
          <a:p>
            <a:pPr>
              <a:lnSpc>
                <a:spcPct val="115000"/>
              </a:lnSpc>
            </a:pPr>
            <a:r>
              <a:rPr lang="es-MX" sz="1300"/>
              <a:t>Es un poderoso oxidante que reacciona rápidamente con otros compuestos químicos, es inestable cuando se encuentra en altas concentraciones.</a:t>
            </a:r>
          </a:p>
          <a:p>
            <a:pPr>
              <a:lnSpc>
                <a:spcPct val="115000"/>
              </a:lnSpc>
            </a:pPr>
            <a:r>
              <a:rPr lang="es-MX" sz="1300"/>
              <a:t>Las fuentes antropogénicas más importantes de precursores de ozono son las emisiones vehiculares, las emisiones industriales y los solventes químicos.</a:t>
            </a:r>
          </a:p>
          <a:p>
            <a:pPr>
              <a:lnSpc>
                <a:spcPct val="115000"/>
              </a:lnSpc>
            </a:pPr>
            <a:r>
              <a:rPr lang="es-MX" sz="1300"/>
              <a:t>En asmáticos expuestos diariamente al ozono, se ha reportado un incremento en la incidencia de ataques asmáticos y síntomas respiratorios. El ozono reduce la función pulmonar y hace más difícil la respiración profunda y vigorosa.</a:t>
            </a:r>
          </a:p>
          <a:p>
            <a:pPr>
              <a:lnSpc>
                <a:spcPct val="115000"/>
              </a:lnSpc>
            </a:pPr>
            <a:endParaRPr lang="es-MX" sz="1300"/>
          </a:p>
        </p:txBody>
      </p:sp>
    </p:spTree>
    <p:extLst>
      <p:ext uri="{BB962C8B-B14F-4D97-AF65-F5344CB8AC3E}">
        <p14:creationId xmlns:p14="http://schemas.microsoft.com/office/powerpoint/2010/main" val="4146425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855880-73FA-4B38-B9C9-A24679567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8DBD5D-8B79-5E5F-EFDD-1B0158369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0000"/>
            <a:ext cx="4554821" cy="2186096"/>
          </a:xfrm>
        </p:spPr>
        <p:txBody>
          <a:bodyPr anchor="t">
            <a:normAutofit/>
          </a:bodyPr>
          <a:lstStyle/>
          <a:p>
            <a:r>
              <a:rPr lang="es-MX" dirty="0"/>
              <a:t>Dióxido de Azufre (SO2)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7C34EF-2D8C-0922-96A1-4E84CEB10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947121"/>
            <a:ext cx="4537073" cy="3361604"/>
          </a:xfrm>
        </p:spPr>
        <p:txBody>
          <a:bodyPr anchor="t">
            <a:normAutofit/>
          </a:bodyPr>
          <a:lstStyle/>
          <a:p>
            <a:pPr>
              <a:lnSpc>
                <a:spcPct val="115000"/>
              </a:lnSpc>
            </a:pPr>
            <a:r>
              <a:rPr lang="es-MX" sz="1300" b="0" i="0" dirty="0">
                <a:effectLst/>
                <a:latin typeface="AsapRegular"/>
              </a:rPr>
              <a:t>La principal fuente de emisión de dióxido de azufre a la atmósfera es la combustión de productos petrolíferos y la quema de carbón en centrales eléctricas y calefacciones centrales. Existen también algunas fuentes naturales, como es el caso de los volcanes.</a:t>
            </a:r>
          </a:p>
          <a:p>
            <a:pPr>
              <a:lnSpc>
                <a:spcPct val="115000"/>
              </a:lnSpc>
            </a:pPr>
            <a:r>
              <a:rPr lang="es-MX" sz="1300" b="0" i="0" dirty="0">
                <a:effectLst/>
                <a:latin typeface="AsapRegular"/>
              </a:rPr>
              <a:t> En las plantas el SO2 se introduce en las mismas produciendo una necrosis foliar. Por eso la contaminación por los óxidos de azufre (SOx) están relacionados con el daño a la vegetación, deterioro de los suelos, materiales de construcción, monumentos históricos en piedra -es lo que se conoce como el mal de la piedra- y cursos de agua.</a:t>
            </a:r>
            <a:endParaRPr lang="es-MX" sz="13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FFF73C-931E-4B14-BB04-1BAB69E74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1" y="3600"/>
            <a:ext cx="7266875" cy="6854400"/>
            <a:chOff x="4925125" y="3600"/>
            <a:chExt cx="7266875" cy="68544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2215C12-864D-4928-9D6D-3950AA400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522F173-0205-4ABB-A3E2-FD8309DB6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8BBBF80-C061-4200-9820-9CCFC71CE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11484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CC515B-B139-EF65-D0F4-F48542751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Canadá CO</a:t>
            </a:r>
            <a:br>
              <a:rPr lang="es-MX" dirty="0"/>
            </a:br>
            <a:endParaRPr lang="es-MX" dirty="0"/>
          </a:p>
        </p:txBody>
      </p:sp>
      <p:pic>
        <p:nvPicPr>
          <p:cNvPr id="17" name="Marcador de contenido 16" descr="Mapa&#10;&#10;Descripción generada automáticamente">
            <a:extLst>
              <a:ext uri="{FF2B5EF4-FFF2-40B4-BE49-F238E27FC236}">
                <a16:creationId xmlns:a16="http://schemas.microsoft.com/office/drawing/2014/main" id="{E43CD7AD-1344-3B2F-00B0-7935D3C5C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5" y="1841788"/>
            <a:ext cx="3935092" cy="1809501"/>
          </a:xfr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E5B50B79-ADEE-4850-C092-7CE02CE4A927}"/>
              </a:ext>
            </a:extLst>
          </p:cNvPr>
          <p:cNvSpPr txBox="1"/>
          <p:nvPr/>
        </p:nvSpPr>
        <p:spPr>
          <a:xfrm>
            <a:off x="1683232" y="3651288"/>
            <a:ext cx="86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2015</a:t>
            </a:r>
          </a:p>
        </p:txBody>
      </p:sp>
      <p:pic>
        <p:nvPicPr>
          <p:cNvPr id="20" name="Imagen 19" descr="Mapa&#10;&#10;Descripción generada automáticamente">
            <a:extLst>
              <a:ext uri="{FF2B5EF4-FFF2-40B4-BE49-F238E27FC236}">
                <a16:creationId xmlns:a16="http://schemas.microsoft.com/office/drawing/2014/main" id="{BF73BCEC-A497-E508-7350-5258322DA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143" y="1840489"/>
            <a:ext cx="3937918" cy="1810800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AFB927EB-AA1C-4A8F-D9C8-FC723AF9FEB5}"/>
              </a:ext>
            </a:extLst>
          </p:cNvPr>
          <p:cNvSpPr txBox="1"/>
          <p:nvPr/>
        </p:nvSpPr>
        <p:spPr>
          <a:xfrm>
            <a:off x="5706205" y="3654958"/>
            <a:ext cx="86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2016</a:t>
            </a:r>
          </a:p>
        </p:txBody>
      </p:sp>
      <p:pic>
        <p:nvPicPr>
          <p:cNvPr id="23" name="Imagen 22" descr="Mapa&#10;&#10;Descripción generada automáticamente">
            <a:extLst>
              <a:ext uri="{FF2B5EF4-FFF2-40B4-BE49-F238E27FC236}">
                <a16:creationId xmlns:a16="http://schemas.microsoft.com/office/drawing/2014/main" id="{D06603C3-4988-E4F5-4053-4CBD520887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116" y="1840489"/>
            <a:ext cx="3937918" cy="1810800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E7F9BB96-CDCD-182D-CFC7-F3923FF6910E}"/>
              </a:ext>
            </a:extLst>
          </p:cNvPr>
          <p:cNvSpPr txBox="1"/>
          <p:nvPr/>
        </p:nvSpPr>
        <p:spPr>
          <a:xfrm>
            <a:off x="9729178" y="3651288"/>
            <a:ext cx="86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2017</a:t>
            </a:r>
          </a:p>
        </p:txBody>
      </p:sp>
      <p:pic>
        <p:nvPicPr>
          <p:cNvPr id="26" name="Imagen 25" descr="Mapa&#10;&#10;Descripción generada automáticamente">
            <a:extLst>
              <a:ext uri="{FF2B5EF4-FFF2-40B4-BE49-F238E27FC236}">
                <a16:creationId xmlns:a16="http://schemas.microsoft.com/office/drawing/2014/main" id="{DAA7A218-00A3-6C19-E7CF-039F5D7F2C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9" y="4264384"/>
            <a:ext cx="3937918" cy="1810800"/>
          </a:xfrm>
          <a:prstGeom prst="rect">
            <a:avLst/>
          </a:prstGeom>
        </p:spPr>
      </p:pic>
      <p:pic>
        <p:nvPicPr>
          <p:cNvPr id="28" name="Imagen 27" descr="Mapa&#10;&#10;Descripción generada automáticamente">
            <a:extLst>
              <a:ext uri="{FF2B5EF4-FFF2-40B4-BE49-F238E27FC236}">
                <a16:creationId xmlns:a16="http://schemas.microsoft.com/office/drawing/2014/main" id="{44DA1AD4-A005-592A-BCA0-1027822602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143" y="4264384"/>
            <a:ext cx="3937918" cy="1810800"/>
          </a:xfrm>
          <a:prstGeom prst="rect">
            <a:avLst/>
          </a:prstGeom>
        </p:spPr>
      </p:pic>
      <p:pic>
        <p:nvPicPr>
          <p:cNvPr id="30" name="Imagen 29" descr="Mapa&#10;&#10;Descripción generada automáticamente">
            <a:extLst>
              <a:ext uri="{FF2B5EF4-FFF2-40B4-BE49-F238E27FC236}">
                <a16:creationId xmlns:a16="http://schemas.microsoft.com/office/drawing/2014/main" id="{73715F48-6C02-474C-5C9D-1567C848AF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116" y="4264384"/>
            <a:ext cx="3937918" cy="1810800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41FF3CAD-5245-23D5-0EA6-8ED79533A085}"/>
              </a:ext>
            </a:extLst>
          </p:cNvPr>
          <p:cNvSpPr txBox="1"/>
          <p:nvPr/>
        </p:nvSpPr>
        <p:spPr>
          <a:xfrm>
            <a:off x="1626591" y="6133334"/>
            <a:ext cx="86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2018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2EB33941-1D5A-075A-F269-5269116DDA1E}"/>
              </a:ext>
            </a:extLst>
          </p:cNvPr>
          <p:cNvSpPr txBox="1"/>
          <p:nvPr/>
        </p:nvSpPr>
        <p:spPr>
          <a:xfrm>
            <a:off x="5706205" y="6133334"/>
            <a:ext cx="86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2019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08B74547-75D2-6D3D-F0EA-BE7FFAEEDCF4}"/>
              </a:ext>
            </a:extLst>
          </p:cNvPr>
          <p:cNvSpPr txBox="1"/>
          <p:nvPr/>
        </p:nvSpPr>
        <p:spPr>
          <a:xfrm>
            <a:off x="9811183" y="6134404"/>
            <a:ext cx="86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3636882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79D172-7430-1B72-1D31-BCADF2B73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China O3</a:t>
            </a:r>
          </a:p>
        </p:txBody>
      </p:sp>
      <p:pic>
        <p:nvPicPr>
          <p:cNvPr id="9" name="Marcador de contenido 8" descr="Gráfico, Histograma&#10;&#10;Descripción generada automáticamente">
            <a:extLst>
              <a:ext uri="{FF2B5EF4-FFF2-40B4-BE49-F238E27FC236}">
                <a16:creationId xmlns:a16="http://schemas.microsoft.com/office/drawing/2014/main" id="{8C94C7FB-14B1-9B48-4D9C-04251F4A89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49" y="1654175"/>
            <a:ext cx="11301236" cy="5203825"/>
          </a:xfrm>
        </p:spPr>
      </p:pic>
    </p:spTree>
    <p:extLst>
      <p:ext uri="{BB962C8B-B14F-4D97-AF65-F5344CB8AC3E}">
        <p14:creationId xmlns:p14="http://schemas.microsoft.com/office/powerpoint/2010/main" val="1331853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39B375-4BD0-18CF-A90E-F1688B886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Estados Unidos NO2</a:t>
            </a:r>
            <a:endParaRPr lang="es-MX" dirty="0"/>
          </a:p>
        </p:txBody>
      </p:sp>
      <p:pic>
        <p:nvPicPr>
          <p:cNvPr id="5" name="Marcador de contenido 4" descr="Mapa&#10;&#10;Descripción generada automáticamente con confianza baja">
            <a:extLst>
              <a:ext uri="{FF2B5EF4-FFF2-40B4-BE49-F238E27FC236}">
                <a16:creationId xmlns:a16="http://schemas.microsoft.com/office/drawing/2014/main" id="{9855CA09-04BA-FF53-8F6E-7C96EDE13B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" y="1528764"/>
            <a:ext cx="4936565" cy="2233612"/>
          </a:xfrm>
        </p:spPr>
      </p:pic>
      <p:pic>
        <p:nvPicPr>
          <p:cNvPr id="7" name="Imagen 6" descr="Una caricatura de un mapa&#10;&#10;Descripción generada automáticamente con confianza baja">
            <a:extLst>
              <a:ext uri="{FF2B5EF4-FFF2-40B4-BE49-F238E27FC236}">
                <a16:creationId xmlns:a16="http://schemas.microsoft.com/office/drawing/2014/main" id="{9B8E80FC-876B-0581-1FA4-DFDF8FFD7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998" y="1530376"/>
            <a:ext cx="4933002" cy="2232000"/>
          </a:xfrm>
          <a:prstGeom prst="rect">
            <a:avLst/>
          </a:prstGeom>
        </p:spPr>
      </p:pic>
      <p:pic>
        <p:nvPicPr>
          <p:cNvPr id="11" name="Imagen 10" descr="Un 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0500F468-5A10-DF6A-C9FA-FEABC16554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25" y="4011072"/>
            <a:ext cx="4933002" cy="22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98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10E041-8229-D3E7-44BE-6B7C84930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India CO</a:t>
            </a:r>
          </a:p>
        </p:txBody>
      </p:sp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D6A66D74-10EF-CC7B-9304-006CE8F27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18" y="1444750"/>
            <a:ext cx="11578298" cy="523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50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4CB212B-3892-47BB-81EC-2766A6CF2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0D050C3-946A-4155-B469-3FE5492E6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0D7BFBB-BF60-4EF1-AF1C-731347DB1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150CBC-E30B-417C-9BB2-CE6BB1A64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76020D6-6ADB-408E-A69F-4EA6F51A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226C8E5-1D99-421D-AB3C-2AF296A15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7669339-D0C4-4CF0-9A76-5BFBCDB798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8B31604-91C4-4CB0-8097-02EE0ADDC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48340F5-A593-469A-98DC-B6D90D3B2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59E3068-3000-4C82-ACA8-367498951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2E1C398-D8F7-4828-9F7F-80D61DAE2B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13B333C-60FD-4260-80E0-190666C9D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C05F582-AA63-4A8C-915E-66057E4BE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3ACA086-A507-1120-CEDB-F3FFDFC8C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0000"/>
            <a:ext cx="4554821" cy="2186096"/>
          </a:xfrm>
        </p:spPr>
        <p:txBody>
          <a:bodyPr anchor="b">
            <a:normAutofit/>
          </a:bodyPr>
          <a:lstStyle/>
          <a:p>
            <a:r>
              <a:rPr lang="es-MX" dirty="0"/>
              <a:t>Alemania SO2</a:t>
            </a:r>
          </a:p>
        </p:txBody>
      </p:sp>
      <p:pic>
        <p:nvPicPr>
          <p:cNvPr id="7" name="Imagen 6" descr="Mapa&#10;&#10;Descripción generada automáticamente">
            <a:extLst>
              <a:ext uri="{FF2B5EF4-FFF2-40B4-BE49-F238E27FC236}">
                <a16:creationId xmlns:a16="http://schemas.microsoft.com/office/drawing/2014/main" id="{A995FEFA-318F-2B61-37B2-49B8D13429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5" r="32867" b="2"/>
          <a:stretch/>
        </p:blipFill>
        <p:spPr>
          <a:xfrm>
            <a:off x="20" y="10"/>
            <a:ext cx="3221980" cy="3428990"/>
          </a:xfrm>
          <a:prstGeom prst="rect">
            <a:avLst/>
          </a:prstGeom>
        </p:spPr>
      </p:pic>
      <p:pic>
        <p:nvPicPr>
          <p:cNvPr id="5" name="Marcador de contenido 4" descr="Mapa&#10;&#10;Descripción generada automáticamente">
            <a:extLst>
              <a:ext uri="{FF2B5EF4-FFF2-40B4-BE49-F238E27FC236}">
                <a16:creationId xmlns:a16="http://schemas.microsoft.com/office/drawing/2014/main" id="{38B38E69-6278-EC0C-3F61-7C421CC9C3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8" r="32706" b="2"/>
          <a:stretch/>
        </p:blipFill>
        <p:spPr>
          <a:xfrm>
            <a:off x="3222000" y="10"/>
            <a:ext cx="3224948" cy="3428990"/>
          </a:xfrm>
          <a:prstGeom prst="rect">
            <a:avLst/>
          </a:prstGeom>
        </p:spPr>
      </p:pic>
      <p:pic>
        <p:nvPicPr>
          <p:cNvPr id="11" name="Imagen 10" descr="Mapa&#10;&#10;Descripción generada automáticamente">
            <a:extLst>
              <a:ext uri="{FF2B5EF4-FFF2-40B4-BE49-F238E27FC236}">
                <a16:creationId xmlns:a16="http://schemas.microsoft.com/office/drawing/2014/main" id="{BAA060BA-5B45-6066-D5C3-1E9C627210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9" r="32606" b="2"/>
          <a:stretch/>
        </p:blipFill>
        <p:spPr>
          <a:xfrm>
            <a:off x="20" y="3427200"/>
            <a:ext cx="3221980" cy="3430800"/>
          </a:xfrm>
          <a:prstGeom prst="rect">
            <a:avLst/>
          </a:prstGeom>
        </p:spPr>
      </p:pic>
      <p:pic>
        <p:nvPicPr>
          <p:cNvPr id="9" name="Imagen 8" descr="Mapa&#10;&#10;Descripción generada automáticamente">
            <a:extLst>
              <a:ext uri="{FF2B5EF4-FFF2-40B4-BE49-F238E27FC236}">
                <a16:creationId xmlns:a16="http://schemas.microsoft.com/office/drawing/2014/main" id="{C5821E59-985F-4615-30B7-011A30872E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1" r="32945" b="2"/>
          <a:stretch/>
        </p:blipFill>
        <p:spPr>
          <a:xfrm>
            <a:off x="3222000" y="3427200"/>
            <a:ext cx="3224948" cy="34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09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DD671B-80D6-F451-FA6E-F62C6CECE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Huella Ecológica </a:t>
            </a:r>
          </a:p>
        </p:txBody>
      </p:sp>
      <p:pic>
        <p:nvPicPr>
          <p:cNvPr id="5" name="Marcador de contenido 4" descr="Interfaz de usuario gráfica, Gráfico, Gráfico de líneas&#10;&#10;Descripción generada automáticamente">
            <a:extLst>
              <a:ext uri="{FF2B5EF4-FFF2-40B4-BE49-F238E27FC236}">
                <a16:creationId xmlns:a16="http://schemas.microsoft.com/office/drawing/2014/main" id="{6A4D12C6-73C8-6BAE-E229-A7D1125507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71" y="1514475"/>
            <a:ext cx="11206391" cy="5070475"/>
          </a:xfrm>
        </p:spPr>
      </p:pic>
    </p:spTree>
    <p:extLst>
      <p:ext uri="{BB962C8B-B14F-4D97-AF65-F5344CB8AC3E}">
        <p14:creationId xmlns:p14="http://schemas.microsoft.com/office/powerpoint/2010/main" val="3020952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48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62" name="Oval 5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64" name="Oval 5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72" name="Group 5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73" name="Group 5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9B9AACA9-BD92-429F-8047-0731DB46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046D8F9-B18B-42F5-B320-22E156F4C0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980DF08-8878-4A99-871A-573EBF4F3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1E0FF3E7-007F-48E0-8352-89CE4375B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F02DE4FC-8B38-40C7-A2F5-CBD4C6592E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C97C509-DDA4-4291-88B3-8E2B146099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6345897-50D9-424E-A94E-18A63AEE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66E6E08-BABA-49E9-884E-480584915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5AB0101-BF3C-87A0-1987-2768BC633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7" y="545126"/>
            <a:ext cx="9217026" cy="37839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/>
              <a:t>Objetivo13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83D787-526A-991F-942F-F39951768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7488" y="4508501"/>
            <a:ext cx="9155112" cy="180022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600" cap="all" spc="300"/>
              <a:t>Todo empieza en el 2015…</a:t>
            </a:r>
          </a:p>
        </p:txBody>
      </p:sp>
    </p:spTree>
    <p:extLst>
      <p:ext uri="{BB962C8B-B14F-4D97-AF65-F5344CB8AC3E}">
        <p14:creationId xmlns:p14="http://schemas.microsoft.com/office/powerpoint/2010/main" val="2584685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9F0103-B497-B2E2-070B-279EF7DF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8" y="454275"/>
            <a:ext cx="11101135" cy="1809500"/>
          </a:xfrm>
        </p:spPr>
        <p:txBody>
          <a:bodyPr/>
          <a:lstStyle/>
          <a:p>
            <a:r>
              <a:rPr lang="es-MX" dirty="0"/>
              <a:t>Comparación en el tiempo sobre la emisión de CO2</a:t>
            </a:r>
          </a:p>
        </p:txBody>
      </p:sp>
      <p:pic>
        <p:nvPicPr>
          <p:cNvPr id="5" name="Marcador de contenido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AFD9B7B-314B-9A0D-4240-FD532BA47D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863" y="2133600"/>
            <a:ext cx="9985407" cy="4518025"/>
          </a:xfrm>
        </p:spPr>
      </p:pic>
    </p:spTree>
    <p:extLst>
      <p:ext uri="{BB962C8B-B14F-4D97-AF65-F5344CB8AC3E}">
        <p14:creationId xmlns:p14="http://schemas.microsoft.com/office/powerpoint/2010/main" val="4010127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7F832D9-9E09-40D4-AD67-47851A25D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8510BBB-6A10-E8C3-431E-C29694FD2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</p:spPr>
        <p:txBody>
          <a:bodyPr anchor="t">
            <a:normAutofit/>
          </a:bodyPr>
          <a:lstStyle/>
          <a:p>
            <a:r>
              <a:rPr lang="es-MX" dirty="0"/>
              <a:t>Referencias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5675DEFF-36CB-5E79-CD1E-C67D777172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6348176"/>
              </p:ext>
            </p:extLst>
          </p:nvPr>
        </p:nvGraphicFramePr>
        <p:xfrm>
          <a:off x="539750" y="2528888"/>
          <a:ext cx="11101388" cy="3779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6683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0D050C3-946A-4155-B469-3FE5492E6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D7BFBB-BF60-4EF1-AF1C-731347DB1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0150CBC-E30B-417C-9BB2-CE6BB1A64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76020D6-6ADB-408E-A69F-4EA6F51A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226C8E5-1D99-421D-AB3C-2AF296A15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7669339-D0C4-4CF0-9A76-5BFBCDB798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8B31604-91C4-4CB0-8097-02EE0ADDC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48340F5-A593-469A-98DC-B6D90D3B2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59E3068-3000-4C82-ACA8-367498951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2E1C398-D8F7-4828-9F7F-80D61DAE2B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13B333C-60FD-4260-80E0-190666C9D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DC05F582-AA63-4A8C-915E-66057E4BE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Picture 4" descr="Humo de fábrica">
            <a:extLst>
              <a:ext uri="{FF2B5EF4-FFF2-40B4-BE49-F238E27FC236}">
                <a16:creationId xmlns:a16="http://schemas.microsoft.com/office/drawing/2014/main" id="{5109A3F4-2847-501E-ACD5-C5338351D9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284" r="989" b="-1"/>
          <a:stretch/>
        </p:blipFill>
        <p:spPr>
          <a:xfrm>
            <a:off x="20" y="10"/>
            <a:ext cx="6444556" cy="6857990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2DF430-90C8-1E5F-EB49-3B31065E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947121"/>
            <a:ext cx="4537073" cy="3361604"/>
          </a:xfrm>
        </p:spPr>
        <p:txBody>
          <a:bodyPr anchor="t">
            <a:normAutofit/>
          </a:bodyPr>
          <a:lstStyle/>
          <a:p>
            <a:r>
              <a:rPr lang="es-MX" dirty="0"/>
              <a:t>Desde el 2019, los niveles de dióxido de carbono (CO2) y de distintos gases de efecto invernadero aumentaron en la atmósfera a niveles incontrolables. </a:t>
            </a:r>
          </a:p>
        </p:txBody>
      </p:sp>
    </p:spTree>
    <p:extLst>
      <p:ext uri="{BB962C8B-B14F-4D97-AF65-F5344CB8AC3E}">
        <p14:creationId xmlns:p14="http://schemas.microsoft.com/office/powerpoint/2010/main" val="3208656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92242D-3C3B-4393-8688-C3FB77EF6E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D8ECFA-E0C8-1B57-4F24-D4A30DAA6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540000"/>
            <a:ext cx="4537073" cy="3361604"/>
          </a:xfrm>
        </p:spPr>
        <p:txBody>
          <a:bodyPr anchor="t">
            <a:normAutofit/>
          </a:bodyPr>
          <a:lstStyle/>
          <a:p>
            <a:r>
              <a:rPr lang="es-MX" dirty="0"/>
              <a:t>13.2 Incorporar medidas relativas al cambio climático en las políticas, estrategias y planes nacionales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CAC6BF-498D-4340-90E8-B31574952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" y="3600"/>
            <a:ext cx="6854400" cy="6854400"/>
            <a:chOff x="0" y="3600"/>
            <a:chExt cx="6854400" cy="68544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45B5AD0-CCB8-4560-97D1-64730E91C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" y="36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8C60EFA-0E1E-4013-96D3-782965C89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" y="199202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4E4E3FC-623F-4D97-96EA-B90287979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68404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325661F-9A92-471E-B4A6-1EAAD4C06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811DC79-1F45-72F1-8FA9-0AD5BF847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4132800"/>
            <a:ext cx="4554821" cy="2186096"/>
          </a:xfrm>
        </p:spPr>
        <p:txBody>
          <a:bodyPr anchor="b">
            <a:normAutofit/>
          </a:bodyPr>
          <a:lstStyle/>
          <a:p>
            <a:r>
              <a:rPr lang="es-MX" dirty="0"/>
              <a:t>¿Qué se trata de hacer?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BDB6A4-D24C-3A28-0F2C-D5E7A5662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540000"/>
            <a:ext cx="4537073" cy="3361604"/>
          </a:xfrm>
        </p:spPr>
        <p:txBody>
          <a:bodyPr anchor="t">
            <a:normAutofit/>
          </a:bodyPr>
          <a:lstStyle/>
          <a:p>
            <a:r>
              <a:rPr lang="es-MX" dirty="0"/>
              <a:t>Tratamos de mostrar con datos, si, es cierto, que las emisiones de gases de efecto invernadero han disminuido.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9CAC6BF-498D-4340-90E8-B31574952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" y="3600"/>
            <a:ext cx="6854400" cy="6854400"/>
            <a:chOff x="0" y="3600"/>
            <a:chExt cx="6854400" cy="68544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45B5AD0-CCB8-4560-97D1-64730E91C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" y="36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8C60EFA-0E1E-4013-96D3-782965C89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" y="199202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4E4E3FC-623F-4D97-96EA-B90287979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 descr="Humos procedentes de una chimenea de central eléctrica">
            <a:extLst>
              <a:ext uri="{FF2B5EF4-FFF2-40B4-BE49-F238E27FC236}">
                <a16:creationId xmlns:a16="http://schemas.microsoft.com/office/drawing/2014/main" id="{8E20465B-C7F2-B32E-E1D0-51EB5929F5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61" r="17739"/>
          <a:stretch/>
        </p:blipFill>
        <p:spPr>
          <a:xfrm>
            <a:off x="20" y="-1"/>
            <a:ext cx="685798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</p:spTree>
    <p:extLst>
      <p:ext uri="{BB962C8B-B14F-4D97-AF65-F5344CB8AC3E}">
        <p14:creationId xmlns:p14="http://schemas.microsoft.com/office/powerpoint/2010/main" val="3083693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5EFAD76-6928-46F5-8800-C1AF27C59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B3AA3A-CB9C-D4D7-0885-62A5384A3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499"/>
            <a:ext cx="11090273" cy="1953501"/>
          </a:xfrm>
        </p:spPr>
        <p:txBody>
          <a:bodyPr anchor="b">
            <a:normAutofit/>
          </a:bodyPr>
          <a:lstStyle/>
          <a:p>
            <a:r>
              <a:rPr lang="es-MX" dirty="0"/>
              <a:t>Los países que más contaminan según la UE.</a:t>
            </a: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37318DB6-9DB2-0F82-1D76-5CE8EF2199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4781811"/>
              </p:ext>
            </p:extLst>
          </p:nvPr>
        </p:nvGraphicFramePr>
        <p:xfrm>
          <a:off x="1952891" y="540000"/>
          <a:ext cx="8275107" cy="3789115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8275107">
                  <a:extLst>
                    <a:ext uri="{9D8B030D-6E8A-4147-A177-3AD203B41FA5}">
                      <a16:colId xmlns:a16="http://schemas.microsoft.com/office/drawing/2014/main" val="1166864623"/>
                    </a:ext>
                  </a:extLst>
                </a:gridCol>
              </a:tblGrid>
              <a:tr h="344465">
                <a:tc>
                  <a:txBody>
                    <a:bodyPr/>
                    <a:lstStyle/>
                    <a:p>
                      <a:r>
                        <a:rPr lang="es-MX" sz="1500"/>
                        <a:t>Ranking de los 10 países más contaminantes</a:t>
                      </a:r>
                    </a:p>
                  </a:txBody>
                  <a:tcPr marL="78287" marR="78287" marT="39144" marB="39144"/>
                </a:tc>
                <a:extLst>
                  <a:ext uri="{0D108BD9-81ED-4DB2-BD59-A6C34878D82A}">
                    <a16:rowId xmlns:a16="http://schemas.microsoft.com/office/drawing/2014/main" val="629735805"/>
                  </a:ext>
                </a:extLst>
              </a:tr>
              <a:tr h="344465">
                <a:tc>
                  <a:txBody>
                    <a:bodyPr/>
                    <a:lstStyle/>
                    <a:p>
                      <a:r>
                        <a:rPr lang="es-MX" sz="1500"/>
                        <a:t>China</a:t>
                      </a:r>
                    </a:p>
                  </a:txBody>
                  <a:tcPr marL="78287" marR="78287" marT="39144" marB="39144"/>
                </a:tc>
                <a:extLst>
                  <a:ext uri="{0D108BD9-81ED-4DB2-BD59-A6C34878D82A}">
                    <a16:rowId xmlns:a16="http://schemas.microsoft.com/office/drawing/2014/main" val="2650735870"/>
                  </a:ext>
                </a:extLst>
              </a:tr>
              <a:tr h="344465">
                <a:tc>
                  <a:txBody>
                    <a:bodyPr/>
                    <a:lstStyle/>
                    <a:p>
                      <a:r>
                        <a:rPr lang="es-MX" sz="1500"/>
                        <a:t>Estados Unidos</a:t>
                      </a:r>
                    </a:p>
                  </a:txBody>
                  <a:tcPr marL="78287" marR="78287" marT="39144" marB="39144"/>
                </a:tc>
                <a:extLst>
                  <a:ext uri="{0D108BD9-81ED-4DB2-BD59-A6C34878D82A}">
                    <a16:rowId xmlns:a16="http://schemas.microsoft.com/office/drawing/2014/main" val="3813529935"/>
                  </a:ext>
                </a:extLst>
              </a:tr>
              <a:tr h="344465">
                <a:tc>
                  <a:txBody>
                    <a:bodyPr/>
                    <a:lstStyle/>
                    <a:p>
                      <a:r>
                        <a:rPr lang="es-MX" sz="1500"/>
                        <a:t>India</a:t>
                      </a:r>
                    </a:p>
                  </a:txBody>
                  <a:tcPr marL="78287" marR="78287" marT="39144" marB="39144"/>
                </a:tc>
                <a:extLst>
                  <a:ext uri="{0D108BD9-81ED-4DB2-BD59-A6C34878D82A}">
                    <a16:rowId xmlns:a16="http://schemas.microsoft.com/office/drawing/2014/main" val="4189280041"/>
                  </a:ext>
                </a:extLst>
              </a:tr>
              <a:tr h="344465">
                <a:tc>
                  <a:txBody>
                    <a:bodyPr/>
                    <a:lstStyle/>
                    <a:p>
                      <a:r>
                        <a:rPr lang="es-MX" sz="1500"/>
                        <a:t>Rusia</a:t>
                      </a:r>
                    </a:p>
                  </a:txBody>
                  <a:tcPr marL="78287" marR="78287" marT="39144" marB="39144"/>
                </a:tc>
                <a:extLst>
                  <a:ext uri="{0D108BD9-81ED-4DB2-BD59-A6C34878D82A}">
                    <a16:rowId xmlns:a16="http://schemas.microsoft.com/office/drawing/2014/main" val="2744151678"/>
                  </a:ext>
                </a:extLst>
              </a:tr>
              <a:tr h="344465">
                <a:tc>
                  <a:txBody>
                    <a:bodyPr/>
                    <a:lstStyle/>
                    <a:p>
                      <a:r>
                        <a:rPr lang="es-MX" sz="1500"/>
                        <a:t>Japón</a:t>
                      </a:r>
                    </a:p>
                  </a:txBody>
                  <a:tcPr marL="78287" marR="78287" marT="39144" marB="39144"/>
                </a:tc>
                <a:extLst>
                  <a:ext uri="{0D108BD9-81ED-4DB2-BD59-A6C34878D82A}">
                    <a16:rowId xmlns:a16="http://schemas.microsoft.com/office/drawing/2014/main" val="2921031141"/>
                  </a:ext>
                </a:extLst>
              </a:tr>
              <a:tr h="344465">
                <a:tc>
                  <a:txBody>
                    <a:bodyPr/>
                    <a:lstStyle/>
                    <a:p>
                      <a:r>
                        <a:rPr lang="es-MX" sz="1500"/>
                        <a:t>Irán</a:t>
                      </a:r>
                    </a:p>
                  </a:txBody>
                  <a:tcPr marL="78287" marR="78287" marT="39144" marB="39144"/>
                </a:tc>
                <a:extLst>
                  <a:ext uri="{0D108BD9-81ED-4DB2-BD59-A6C34878D82A}">
                    <a16:rowId xmlns:a16="http://schemas.microsoft.com/office/drawing/2014/main" val="1475042481"/>
                  </a:ext>
                </a:extLst>
              </a:tr>
              <a:tr h="344465">
                <a:tc>
                  <a:txBody>
                    <a:bodyPr/>
                    <a:lstStyle/>
                    <a:p>
                      <a:r>
                        <a:rPr lang="es-MX" sz="1500"/>
                        <a:t>Alemania</a:t>
                      </a:r>
                    </a:p>
                  </a:txBody>
                  <a:tcPr marL="78287" marR="78287" marT="39144" marB="39144"/>
                </a:tc>
                <a:extLst>
                  <a:ext uri="{0D108BD9-81ED-4DB2-BD59-A6C34878D82A}">
                    <a16:rowId xmlns:a16="http://schemas.microsoft.com/office/drawing/2014/main" val="1662555570"/>
                  </a:ext>
                </a:extLst>
              </a:tr>
              <a:tr h="344465">
                <a:tc>
                  <a:txBody>
                    <a:bodyPr/>
                    <a:lstStyle/>
                    <a:p>
                      <a:r>
                        <a:rPr lang="es-MX" sz="1500"/>
                        <a:t>Corea del Sur</a:t>
                      </a:r>
                    </a:p>
                  </a:txBody>
                  <a:tcPr marL="78287" marR="78287" marT="39144" marB="39144"/>
                </a:tc>
                <a:extLst>
                  <a:ext uri="{0D108BD9-81ED-4DB2-BD59-A6C34878D82A}">
                    <a16:rowId xmlns:a16="http://schemas.microsoft.com/office/drawing/2014/main" val="3918862149"/>
                  </a:ext>
                </a:extLst>
              </a:tr>
              <a:tr h="344465">
                <a:tc>
                  <a:txBody>
                    <a:bodyPr/>
                    <a:lstStyle/>
                    <a:p>
                      <a:r>
                        <a:rPr lang="es-MX" sz="1500"/>
                        <a:t>Arabia Saudita</a:t>
                      </a:r>
                    </a:p>
                  </a:txBody>
                  <a:tcPr marL="78287" marR="78287" marT="39144" marB="39144"/>
                </a:tc>
                <a:extLst>
                  <a:ext uri="{0D108BD9-81ED-4DB2-BD59-A6C34878D82A}">
                    <a16:rowId xmlns:a16="http://schemas.microsoft.com/office/drawing/2014/main" val="2357169300"/>
                  </a:ext>
                </a:extLst>
              </a:tr>
              <a:tr h="344465">
                <a:tc>
                  <a:txBody>
                    <a:bodyPr/>
                    <a:lstStyle/>
                    <a:p>
                      <a:r>
                        <a:rPr lang="es-MX" sz="1500"/>
                        <a:t>Canadá</a:t>
                      </a:r>
                    </a:p>
                  </a:txBody>
                  <a:tcPr marL="78287" marR="78287" marT="39144" marB="39144"/>
                </a:tc>
                <a:extLst>
                  <a:ext uri="{0D108BD9-81ED-4DB2-BD59-A6C34878D82A}">
                    <a16:rowId xmlns:a16="http://schemas.microsoft.com/office/drawing/2014/main" val="3044386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6830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6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31" name="Rectangle 7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2" name="Oval 8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3" name="Oval 9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34" name="Rectangle 15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35" name="Rectangle 16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36" name="Rectangle 13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37" name="Rectangle 14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38" name="Rectangle 12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9" name="Rectangle 18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40" name="Rectangle 20">
            <a:extLst>
              <a:ext uri="{FF2B5EF4-FFF2-40B4-BE49-F238E27FC236}">
                <a16:creationId xmlns:a16="http://schemas.microsoft.com/office/drawing/2014/main" id="{9B9AACA9-BD92-429F-8047-0731DB46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22">
            <a:extLst>
              <a:ext uri="{FF2B5EF4-FFF2-40B4-BE49-F238E27FC236}">
                <a16:creationId xmlns:a16="http://schemas.microsoft.com/office/drawing/2014/main" id="{B046D8F9-B18B-42F5-B320-22E156F4C0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2" name="Rectangle 23">
              <a:extLst>
                <a:ext uri="{FF2B5EF4-FFF2-40B4-BE49-F238E27FC236}">
                  <a16:creationId xmlns:a16="http://schemas.microsoft.com/office/drawing/2014/main" id="{3980DF08-8878-4A99-871A-573EBF4F3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oup 24">
              <a:extLst>
                <a:ext uri="{FF2B5EF4-FFF2-40B4-BE49-F238E27FC236}">
                  <a16:creationId xmlns:a16="http://schemas.microsoft.com/office/drawing/2014/main" id="{1E0FF3E7-007F-48E0-8352-89CE4375B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02DE4FC-8B38-40C7-A2F5-CBD4C6592E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C97C509-DDA4-4291-88B3-8E2B146099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Rectangle 25">
              <a:extLst>
                <a:ext uri="{FF2B5EF4-FFF2-40B4-BE49-F238E27FC236}">
                  <a16:creationId xmlns:a16="http://schemas.microsoft.com/office/drawing/2014/main" id="{96345897-50D9-424E-A94E-18A63AEE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66E6E08-BABA-49E9-884E-480584915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DA5C113A-8C94-E782-31E3-524347AB4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7" y="545126"/>
            <a:ext cx="9217026" cy="37839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100"/>
              <a:t>Pero, primero hay que conocer algunos conceptos…</a:t>
            </a:r>
          </a:p>
        </p:txBody>
      </p:sp>
    </p:spTree>
    <p:extLst>
      <p:ext uri="{BB962C8B-B14F-4D97-AF65-F5344CB8AC3E}">
        <p14:creationId xmlns:p14="http://schemas.microsoft.com/office/powerpoint/2010/main" val="33352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2D04BBF-1CCC-6702-7C2C-386F0F249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5126"/>
            <a:ext cx="4554821" cy="2186096"/>
          </a:xfrm>
        </p:spPr>
        <p:txBody>
          <a:bodyPr anchor="t">
            <a:normAutofit/>
          </a:bodyPr>
          <a:lstStyle/>
          <a:p>
            <a:r>
              <a:rPr lang="es-MX" dirty="0"/>
              <a:t>Huella ecológica</a:t>
            </a:r>
          </a:p>
        </p:txBody>
      </p:sp>
      <p:pic>
        <p:nvPicPr>
          <p:cNvPr id="7" name="Graphic 6" descr="Finger Print">
            <a:extLst>
              <a:ext uri="{FF2B5EF4-FFF2-40B4-BE49-F238E27FC236}">
                <a16:creationId xmlns:a16="http://schemas.microsoft.com/office/drawing/2014/main" id="{347076E2-30ED-761B-50FF-9AC7C435B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494" y="540000"/>
            <a:ext cx="5768725" cy="5768725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3E8477-6055-1B70-F8A3-977176CD2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947121"/>
            <a:ext cx="4537073" cy="3361604"/>
          </a:xfrm>
        </p:spPr>
        <p:txBody>
          <a:bodyPr anchor="t">
            <a:normAutofit/>
          </a:bodyPr>
          <a:lstStyle/>
          <a:p>
            <a:r>
              <a:rPr lang="es-MX" b="0" i="0">
                <a:effectLst/>
                <a:latin typeface="Montserrat" panose="020B0604020202020204" pitchFamily="2" charset="0"/>
              </a:rPr>
              <a:t>La huella ecológica es un indicador para conocer el grado de impacto de la sociedad sobre el ambiente.</a:t>
            </a:r>
          </a:p>
          <a:p>
            <a:r>
              <a:rPr lang="es-MX" b="0" i="0">
                <a:effectLst/>
                <a:latin typeface="Montserrat" panose="00000500000000000000" pitchFamily="2" charset="0"/>
              </a:rPr>
              <a:t>Es una herramienta para determinar cuánto espacio terrestre y marino se necesita para producir todos los recursos y bienes que se consumen. </a:t>
            </a:r>
            <a:endParaRPr lang="es-MX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89559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7">
            <a:extLst>
              <a:ext uri="{FF2B5EF4-FFF2-40B4-BE49-F238E27FC236}">
                <a16:creationId xmlns:a16="http://schemas.microsoft.com/office/drawing/2014/main" id="{ECE92AE6-2AD0-47DC-933D-0B831A0F7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859768E-6D28-C988-F64F-57B023396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1674000"/>
            <a:ext cx="4500561" cy="4788000"/>
          </a:xfrm>
        </p:spPr>
        <p:txBody>
          <a:bodyPr anchor="b">
            <a:normAutofit/>
          </a:bodyPr>
          <a:lstStyle/>
          <a:p>
            <a:r>
              <a:rPr lang="es-MX" sz="7500"/>
              <a:t>Dióxido de Nitrógeno (NO2)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919C45-F304-BB17-15F3-8A4BA3F8B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1512447"/>
            <a:ext cx="6408738" cy="4787900"/>
          </a:xfrm>
        </p:spPr>
        <p:txBody>
          <a:bodyPr anchor="b">
            <a:normAutofit/>
          </a:bodyPr>
          <a:lstStyle/>
          <a:p>
            <a:r>
              <a:rPr lang="es-MX" b="0" i="0" dirty="0">
                <a:effectLst/>
                <a:latin typeface="Open Sans" panose="020B0606030504020204" pitchFamily="34" charset="0"/>
              </a:rPr>
              <a:t>La reacción del dióxido de nitrógeno con sustancias químicas producidas por la luz solar lleva a la formación de ácido nítrico, el principal constituyente de la lluvia ácida. El dióxido de nitrógeno reacciona con la luz solar, lo cual lleva a la formación de ozono y smog en el aire que respiramos.</a:t>
            </a:r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32325145"/>
      </p:ext>
    </p:extLst>
  </p:cSld>
  <p:clrMapOvr>
    <a:masterClrMapping/>
  </p:clrMapOvr>
</p:sld>
</file>

<file path=ppt/theme/theme1.xml><?xml version="1.0" encoding="utf-8"?>
<a:theme xmlns:a="http://schemas.openxmlformats.org/drawingml/2006/main" name="GlowVTI">
  <a:themeElements>
    <a:clrScheme name="AnalogousFromDarkSeedLeftStep">
      <a:dk1>
        <a:srgbClr val="000000"/>
      </a:dk1>
      <a:lt1>
        <a:srgbClr val="FFFFFF"/>
      </a:lt1>
      <a:dk2>
        <a:srgbClr val="3F3423"/>
      </a:dk2>
      <a:lt2>
        <a:srgbClr val="E7E2E8"/>
      </a:lt2>
      <a:accent1>
        <a:srgbClr val="4DB53C"/>
      </a:accent1>
      <a:accent2>
        <a:srgbClr val="78B02F"/>
      </a:accent2>
      <a:accent3>
        <a:srgbClr val="A4A637"/>
      </a:accent3>
      <a:accent4>
        <a:srgbClr val="BA8532"/>
      </a:accent4>
      <a:accent5>
        <a:srgbClr val="CC5D44"/>
      </a:accent5>
      <a:accent6>
        <a:srgbClr val="BA3251"/>
      </a:accent6>
      <a:hlink>
        <a:srgbClr val="BF6D3F"/>
      </a:hlink>
      <a:folHlink>
        <a:srgbClr val="7F7F7F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704</Words>
  <Application>Microsoft Office PowerPoint</Application>
  <PresentationFormat>Panorámica</PresentationFormat>
  <Paragraphs>61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9" baseType="lpstr">
      <vt:lpstr>Arial</vt:lpstr>
      <vt:lpstr>AsapRegular</vt:lpstr>
      <vt:lpstr>Avenir Next LT Pro</vt:lpstr>
      <vt:lpstr>Bell MT</vt:lpstr>
      <vt:lpstr>Montserrat</vt:lpstr>
      <vt:lpstr>Open Sans</vt:lpstr>
      <vt:lpstr>Source Sans Pro Web</vt:lpstr>
      <vt:lpstr>GlowVTI</vt:lpstr>
      <vt:lpstr>ACCIÓN POR EL CLIMA</vt:lpstr>
      <vt:lpstr>Objetivo13</vt:lpstr>
      <vt:lpstr>Presentación de PowerPoint</vt:lpstr>
      <vt:lpstr>Presentación de PowerPoint</vt:lpstr>
      <vt:lpstr>¿Qué se trata de hacer?</vt:lpstr>
      <vt:lpstr>Los países que más contaminan según la UE.</vt:lpstr>
      <vt:lpstr>Pero, primero hay que conocer algunos conceptos…</vt:lpstr>
      <vt:lpstr>Huella ecológica</vt:lpstr>
      <vt:lpstr>Dióxido de Nitrógeno (NO2)</vt:lpstr>
      <vt:lpstr>Dióxido de Carbono (CO2)</vt:lpstr>
      <vt:lpstr>Monóxido de Carbono (CO)</vt:lpstr>
      <vt:lpstr>Ozono (O3)</vt:lpstr>
      <vt:lpstr>Dióxido de Azufre (SO2)</vt:lpstr>
      <vt:lpstr>Canadá CO </vt:lpstr>
      <vt:lpstr>China O3</vt:lpstr>
      <vt:lpstr>Estados Unidos NO2</vt:lpstr>
      <vt:lpstr>India CO</vt:lpstr>
      <vt:lpstr>Alemania SO2</vt:lpstr>
      <vt:lpstr>Huella Ecológica </vt:lpstr>
      <vt:lpstr>Comparación en el tiempo sobre la emisión de CO2</vt:lpstr>
      <vt:lpstr>Referencias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ACCIÓN POR EL CLIMA</dc:title>
  <dc:creator>BRUNO MOLINA ZACATENCO</dc:creator>
  <cp:lastModifiedBy>BRUNO MOLINA ZACATENCO</cp:lastModifiedBy>
  <cp:revision>1</cp:revision>
  <dcterms:created xsi:type="dcterms:W3CDTF">2022-06-09T20:23:53Z</dcterms:created>
  <dcterms:modified xsi:type="dcterms:W3CDTF">2022-06-09T20:56:56Z</dcterms:modified>
</cp:coreProperties>
</file>